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7" r:id="rId19"/>
    <p:sldId id="278" r:id="rId20"/>
    <p:sldId id="272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1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84AE5-29CC-433F-8AAE-35E233C67C4B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2FC78-E6E5-4FF7-BFDF-AFB38FC11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280ED3-DB13-4C07-93BF-89C04E41E520}" type="datetimeFigureOut">
              <a:rPr lang="en-US" smtClean="0"/>
              <a:pPr/>
              <a:t>9/24/2010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5B0905-6DAE-4CFE-AFCA-B2C5D3F21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8077200" cy="1828800"/>
          </a:xfrm>
        </p:spPr>
        <p:txBody>
          <a:bodyPr/>
          <a:lstStyle/>
          <a:p>
            <a:r>
              <a:rPr lang="en-US" dirty="0" smtClean="0"/>
              <a:t>K9 Fitness badge </a:t>
            </a:r>
            <a:r>
              <a:rPr lang="en-US" dirty="0" err="1" smtClean="0"/>
              <a:t>o&amp;S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Dog Scouts of America</a:t>
            </a:r>
            <a:endParaRPr lang="en-US" dirty="0"/>
          </a:p>
        </p:txBody>
      </p:sp>
      <p:pic>
        <p:nvPicPr>
          <p:cNvPr id="4" name="Picture 3" descr="snow cad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"/>
            <a:ext cx="3276599" cy="457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5943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Get dog fit BEFORE engaging in high impact activities, such as agility, </a:t>
            </a:r>
            <a:r>
              <a:rPr lang="en-US" dirty="0" err="1" smtClean="0"/>
              <a:t>flyball</a:t>
            </a:r>
            <a:r>
              <a:rPr lang="en-US" dirty="0" smtClean="0"/>
              <a:t>, disc dog, distance running, etc.</a:t>
            </a:r>
          </a:p>
          <a:p>
            <a:r>
              <a:rPr lang="en-US" dirty="0" smtClean="0"/>
              <a:t>Sports should be used to maintain and build strength and fitness, but dog should be in shape </a:t>
            </a:r>
            <a:r>
              <a:rPr lang="en-US" dirty="0" smtClean="0"/>
              <a:t>first</a:t>
            </a:r>
            <a:endParaRPr lang="en-US" dirty="0" smtClean="0"/>
          </a:p>
          <a:p>
            <a:r>
              <a:rPr lang="en-US" dirty="0" smtClean="0"/>
              <a:t>Go easy with puppies – don’t go too long or encourage too much jumping until growth plates close due to risk of joint </a:t>
            </a:r>
            <a:r>
              <a:rPr lang="en-US" dirty="0" smtClean="0"/>
              <a:t>damage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mp1 2005 DSC_1027.jpg"/>
          <p:cNvPicPr>
            <a:picLocks noChangeAspect="1"/>
          </p:cNvPicPr>
          <p:nvPr/>
        </p:nvPicPr>
        <p:blipFill>
          <a:blip r:embed="rId2" cstate="print"/>
          <a:srcRect l="17000" r="36250"/>
          <a:stretch>
            <a:fillRect/>
          </a:stretch>
        </p:blipFill>
        <p:spPr>
          <a:xfrm>
            <a:off x="6400800" y="2209800"/>
            <a:ext cx="2590800" cy="367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Workout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appropriate equipment for given activity</a:t>
            </a:r>
          </a:p>
          <a:p>
            <a:pPr lvl="1"/>
            <a:r>
              <a:rPr lang="en-US" dirty="0" smtClean="0"/>
              <a:t>Shouldn’t restrict movement or put too much force on single body part.</a:t>
            </a:r>
          </a:p>
          <a:p>
            <a:pPr lvl="1"/>
            <a:r>
              <a:rPr lang="en-US" dirty="0" smtClean="0"/>
              <a:t>Head halters and front clip harnesses may not be appropriate for some activities.</a:t>
            </a:r>
          </a:p>
          <a:p>
            <a:pPr lvl="1"/>
            <a:r>
              <a:rPr lang="en-US" dirty="0" smtClean="0"/>
              <a:t>If activity involves pulling (e.g., skijoring), leash should be attached to properly fitting, V-front harness.</a:t>
            </a:r>
          </a:p>
          <a:p>
            <a:pPr lvl="1"/>
            <a:r>
              <a:rPr lang="en-US" dirty="0" smtClean="0"/>
              <a:t>Do not use devices that use aversive stimuli, such as choke collars and prong collars.</a:t>
            </a:r>
          </a:p>
          <a:p>
            <a:r>
              <a:rPr lang="en-US" dirty="0" smtClean="0"/>
              <a:t>Make sure area is safe for the dog, and you are following any applicable rules/laws.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consider reflective vests and headlamp for yourself, reflective leash/harness/vest for dog.</a:t>
            </a:r>
          </a:p>
          <a:p>
            <a:r>
              <a:rPr lang="en-US" dirty="0" smtClean="0"/>
              <a:t>Paw protection for rough terrain</a:t>
            </a:r>
          </a:p>
          <a:p>
            <a:pPr lvl="1"/>
            <a:r>
              <a:rPr lang="en-US" dirty="0" smtClean="0"/>
              <a:t>Dog boots</a:t>
            </a:r>
          </a:p>
          <a:p>
            <a:pPr lvl="1"/>
            <a:r>
              <a:rPr lang="en-US" dirty="0" smtClean="0"/>
              <a:t>Pad conditioners</a:t>
            </a:r>
          </a:p>
          <a:p>
            <a:r>
              <a:rPr lang="en-US" dirty="0" smtClean="0"/>
              <a:t>Identification:  for dog and yourself </a:t>
            </a:r>
          </a:p>
          <a:p>
            <a:pPr lvl="1"/>
            <a:r>
              <a:rPr lang="en-US" dirty="0" smtClean="0">
                <a:solidFill>
                  <a:srgbClr val="3021F7"/>
                </a:solidFill>
              </a:rPr>
              <a:t>www.roadid.com</a:t>
            </a:r>
          </a:p>
          <a:p>
            <a:r>
              <a:rPr lang="en-US" dirty="0" smtClean="0"/>
              <a:t>Cooling coats</a:t>
            </a:r>
          </a:p>
          <a:p>
            <a:pPr lvl="1"/>
            <a:r>
              <a:rPr lang="en-US" dirty="0" err="1" smtClean="0"/>
              <a:t>Chillybuddy</a:t>
            </a:r>
            <a:r>
              <a:rPr lang="en-US" dirty="0" smtClean="0"/>
              <a:t> or Cool Coats</a:t>
            </a:r>
            <a:endParaRPr lang="en-US" dirty="0"/>
          </a:p>
        </p:txBody>
      </p:sp>
      <p:pic>
        <p:nvPicPr>
          <p:cNvPr id="13314" name="Picture 2" descr="http://www.oldefashionpets.com/images/upvest2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29150"/>
            <a:ext cx="2971800" cy="2228850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TijEwwH-n3tG7jVtsa7kVD053UNlUjRDpFF8-sGdHLHz0-BsQ&amp;t=1&amp;usg=__tW0h94v10WKaUs3dt9HOb12Xsj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438400"/>
            <a:ext cx="217714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 Optional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Padded, non-restrictive harnesses</a:t>
            </a:r>
          </a:p>
          <a:p>
            <a:r>
              <a:rPr lang="en-US" dirty="0" smtClean="0"/>
              <a:t>Waist leashes</a:t>
            </a:r>
          </a:p>
          <a:p>
            <a:r>
              <a:rPr lang="en-US" dirty="0" smtClean="0"/>
              <a:t>Bike attachment </a:t>
            </a:r>
            <a:r>
              <a:rPr lang="en-US" dirty="0" smtClean="0"/>
              <a:t>(</a:t>
            </a:r>
            <a:r>
              <a:rPr lang="en-US" dirty="0" err="1" smtClean="0"/>
              <a:t>Walky</a:t>
            </a:r>
            <a:r>
              <a:rPr lang="en-US" dirty="0" smtClean="0"/>
              <a:t> Dog, Springer, etc.)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walky 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352800"/>
            <a:ext cx="2286000" cy="3276601"/>
          </a:xfrm>
          <a:prstGeom prst="rect">
            <a:avLst/>
          </a:prstGeom>
        </p:spPr>
      </p:pic>
      <p:pic>
        <p:nvPicPr>
          <p:cNvPr id="12290" name="Picture 2" descr="http://www.bichonbash.com/imagesBoutique09/TBS_BuddySy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799"/>
            <a:ext cx="2286000" cy="3277811"/>
          </a:xfrm>
          <a:prstGeom prst="rect">
            <a:avLst/>
          </a:prstGeom>
          <a:noFill/>
        </p:spPr>
      </p:pic>
      <p:pic>
        <p:nvPicPr>
          <p:cNvPr id="12292" name="Picture 4" descr="http://www.peoplepets.com/images/000649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57600"/>
            <a:ext cx="3686175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Warming up</a:t>
            </a:r>
          </a:p>
          <a:p>
            <a:pPr lvl="1"/>
            <a:r>
              <a:rPr lang="en-US" dirty="0" smtClean="0"/>
              <a:t>Five to ten minutes walking/trotting</a:t>
            </a:r>
          </a:p>
          <a:p>
            <a:pPr lvl="1"/>
            <a:r>
              <a:rPr lang="en-US" dirty="0" smtClean="0"/>
              <a:t>Stretch limbs, toes, spine – preferably with active stretching at this point</a:t>
            </a:r>
          </a:p>
          <a:p>
            <a:r>
              <a:rPr lang="en-US" dirty="0" smtClean="0"/>
              <a:t>Cooling down</a:t>
            </a:r>
          </a:p>
          <a:p>
            <a:pPr lvl="1"/>
            <a:r>
              <a:rPr lang="en-US" dirty="0" smtClean="0"/>
              <a:t>Slow down to trot or walk for five to ten minutes.</a:t>
            </a:r>
          </a:p>
          <a:p>
            <a:pPr lvl="1"/>
            <a:r>
              <a:rPr lang="en-US" dirty="0" smtClean="0"/>
              <a:t>Repeat stretches – active and passive</a:t>
            </a:r>
          </a:p>
        </p:txBody>
      </p:sp>
      <p:pic>
        <p:nvPicPr>
          <p:cNvPr id="11268" name="Picture 4" descr="http://www.dogguide.net/blog/wp-content/uploads/2009/03/3283254599_aebf49a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943246"/>
            <a:ext cx="2743200" cy="1914754"/>
          </a:xfrm>
          <a:prstGeom prst="rect">
            <a:avLst/>
          </a:prstGeom>
          <a:noFill/>
        </p:spPr>
      </p:pic>
      <p:pic>
        <p:nvPicPr>
          <p:cNvPr id="11270" name="Picture 6" descr="http://www.the-happy-dog-spot.com/images/dog-paw-injuries-dog-doing-high-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953000"/>
            <a:ext cx="268546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Active Stretching</a:t>
            </a:r>
          </a:p>
          <a:p>
            <a:pPr lvl="1"/>
            <a:r>
              <a:rPr lang="en-US" dirty="0" smtClean="0"/>
              <a:t>Weave between handler’s legs, bow, put feet up to “dance”/stretch, curl body to left and right.</a:t>
            </a:r>
          </a:p>
          <a:p>
            <a:pPr lvl="1"/>
            <a:r>
              <a:rPr lang="en-US" dirty="0" smtClean="0"/>
              <a:t>Can put dog’s natural stretching behavior on cue.</a:t>
            </a:r>
          </a:p>
          <a:p>
            <a:r>
              <a:rPr lang="en-US" dirty="0" smtClean="0"/>
              <a:t>Passive Stretching</a:t>
            </a:r>
          </a:p>
          <a:p>
            <a:pPr lvl="1"/>
            <a:r>
              <a:rPr lang="en-US" dirty="0" smtClean="0"/>
              <a:t>Flexion, Extension, Abduction, and Adduction</a:t>
            </a:r>
          </a:p>
          <a:p>
            <a:pPr lvl="1"/>
            <a:r>
              <a:rPr lang="en-US" dirty="0" smtClean="0"/>
              <a:t>Focus on toes, limbs, neck and spine</a:t>
            </a:r>
          </a:p>
          <a:p>
            <a:pPr lvl="1"/>
            <a:r>
              <a:rPr lang="en-US" dirty="0" smtClean="0"/>
              <a:t>Do not force!  If dog resists, stop and </a:t>
            </a:r>
            <a:r>
              <a:rPr lang="en-US" dirty="0" smtClean="0"/>
              <a:t>                         assess </a:t>
            </a:r>
            <a:r>
              <a:rPr lang="en-US" dirty="0" smtClean="0"/>
              <a:t>for signs of soreness there.</a:t>
            </a:r>
          </a:p>
          <a:p>
            <a:pPr lvl="1"/>
            <a:r>
              <a:rPr lang="en-US" dirty="0" smtClean="0"/>
              <a:t>Stretch should be steady and continuous, </a:t>
            </a:r>
            <a:r>
              <a:rPr lang="en-US" dirty="0" smtClean="0"/>
              <a:t>                     not </a:t>
            </a:r>
            <a:r>
              <a:rPr lang="en-US" dirty="0" smtClean="0"/>
              <a:t>bouncy or jerky</a:t>
            </a:r>
          </a:p>
          <a:p>
            <a:pPr lvl="1"/>
            <a:r>
              <a:rPr lang="en-US" dirty="0" smtClean="0"/>
              <a:t>Stop if muscle tension increases</a:t>
            </a:r>
          </a:p>
          <a:p>
            <a:pPr lvl="1"/>
            <a:r>
              <a:rPr lang="en-US" dirty="0" smtClean="0"/>
              <a:t>Ideally, hold for 15 to 30 seconds 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t2.gstatic.com/images?q=tbn:ANd9GcRoedy08P67nJIsxl9crjeW4ETxzHDeA7sl85z3vrGKuTxtl1A&amp;t=1&amp;usg=__C3ZkBQT2X7GA-1MPPbbsGfmtFj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3573107"/>
            <a:ext cx="2438400" cy="328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on the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Follow rules of the road/trail</a:t>
            </a:r>
          </a:p>
          <a:p>
            <a:r>
              <a:rPr lang="en-US" dirty="0" smtClean="0"/>
              <a:t>Keep an eye on your dog – stop if she is lagging behind, gait seems abnormal, trying to stop, etc.</a:t>
            </a:r>
          </a:p>
          <a:p>
            <a:r>
              <a:rPr lang="en-US" dirty="0" smtClean="0"/>
              <a:t>Watch for overheating!</a:t>
            </a:r>
          </a:p>
          <a:p>
            <a:pPr lvl="1"/>
            <a:r>
              <a:rPr lang="en-US" dirty="0" smtClean="0"/>
              <a:t>Dogs’ bodies are not as good as ours at cooling, especially if overweight.</a:t>
            </a:r>
          </a:p>
          <a:p>
            <a:r>
              <a:rPr lang="en-US" dirty="0" smtClean="0"/>
              <a:t>Keep hydrated (both of you!)</a:t>
            </a:r>
          </a:p>
          <a:p>
            <a:r>
              <a:rPr lang="en-US" dirty="0" smtClean="0"/>
              <a:t>Inspect pads regularly.</a:t>
            </a:r>
          </a:p>
          <a:p>
            <a:r>
              <a:rPr lang="en-US" dirty="0" smtClean="0"/>
              <a:t>Weather conditions.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injured p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10400" y="4724400"/>
            <a:ext cx="2133600" cy="2133600"/>
          </a:xfrm>
          <a:prstGeom prst="rect">
            <a:avLst/>
          </a:prstGeom>
        </p:spPr>
      </p:pic>
      <p:pic>
        <p:nvPicPr>
          <p:cNvPr id="9218" name="Picture 2" descr="Image:Dog paw injury.jpg"/>
          <p:cNvPicPr>
            <a:picLocks noChangeAspect="1" noChangeArrowheads="1"/>
          </p:cNvPicPr>
          <p:nvPr/>
        </p:nvPicPr>
        <p:blipFill>
          <a:blip r:embed="rId3" cstate="print"/>
          <a:srcRect t="6897" b="13793"/>
          <a:stretch>
            <a:fillRect/>
          </a:stretch>
        </p:blipFill>
        <p:spPr bwMode="auto">
          <a:xfrm>
            <a:off x="4613130" y="4800600"/>
            <a:ext cx="2343372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Overheating: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Heavy panting </a:t>
            </a:r>
            <a:endParaRPr lang="en-US" sz="2500" dirty="0" smtClean="0"/>
          </a:p>
          <a:p>
            <a:r>
              <a:rPr lang="en-US" dirty="0" smtClean="0"/>
              <a:t>Brick red gums (seen in mild or moderate heat stroke cases) </a:t>
            </a:r>
            <a:endParaRPr lang="en-US" sz="2800" dirty="0" smtClean="0"/>
          </a:p>
          <a:p>
            <a:r>
              <a:rPr lang="en-US" dirty="0" smtClean="0"/>
              <a:t>Pale gums (seen in severe hyperthermia cases) </a:t>
            </a:r>
            <a:endParaRPr lang="en-US" sz="2800" dirty="0" smtClean="0"/>
          </a:p>
          <a:p>
            <a:r>
              <a:rPr lang="en-US" dirty="0" smtClean="0"/>
              <a:t>Dry gums </a:t>
            </a:r>
            <a:endParaRPr lang="en-US" sz="2800" dirty="0" smtClean="0"/>
          </a:p>
          <a:p>
            <a:r>
              <a:rPr lang="en-US" dirty="0" smtClean="0"/>
              <a:t>Sticky, thick saliva </a:t>
            </a:r>
            <a:endParaRPr lang="en-US" sz="2800" dirty="0" smtClean="0"/>
          </a:p>
          <a:p>
            <a:r>
              <a:rPr lang="en-US" dirty="0" smtClean="0"/>
              <a:t>Confusion and disorientation </a:t>
            </a:r>
            <a:endParaRPr lang="en-US" sz="2800" dirty="0" smtClean="0"/>
          </a:p>
          <a:p>
            <a:r>
              <a:rPr lang="en-US" dirty="0" smtClean="0"/>
              <a:t>Stumbling and poor coordination </a:t>
            </a:r>
            <a:endParaRPr lang="en-US" sz="2800" dirty="0" smtClean="0"/>
          </a:p>
          <a:p>
            <a:r>
              <a:rPr lang="en-US" dirty="0" smtClean="0"/>
              <a:t>Collapse or </a:t>
            </a:r>
            <a:r>
              <a:rPr lang="en-US" dirty="0" smtClean="0"/>
              <a:t>inability/refusal </a:t>
            </a:r>
            <a:r>
              <a:rPr lang="en-US" dirty="0" smtClean="0"/>
              <a:t>to walk </a:t>
            </a:r>
            <a:endParaRPr lang="en-US" sz="2800" dirty="0" smtClean="0"/>
          </a:p>
          <a:p>
            <a:r>
              <a:rPr lang="en-US" dirty="0" smtClean="0"/>
              <a:t>Vomiting (sometimes, with blood) </a:t>
            </a:r>
            <a:endParaRPr lang="en-US" sz="2800" dirty="0" smtClean="0"/>
          </a:p>
          <a:p>
            <a:r>
              <a:rPr lang="en-US" dirty="0" smtClean="0"/>
              <a:t>Diarrhea </a:t>
            </a:r>
            <a:endParaRPr lang="en-US" sz="2800" dirty="0" smtClean="0"/>
          </a:p>
          <a:p>
            <a:r>
              <a:rPr lang="en-US" dirty="0" smtClean="0"/>
              <a:t>Seizure or tremors </a:t>
            </a:r>
            <a:endParaRPr lang="en-US" sz="2800" dirty="0" smtClean="0"/>
          </a:p>
          <a:p>
            <a:r>
              <a:rPr lang="en-US" dirty="0" smtClean="0"/>
              <a:t>Loss of consciousness and coma</a:t>
            </a:r>
            <a:endParaRPr lang="en-US" sz="2800" dirty="0" smtClean="0"/>
          </a:p>
        </p:txBody>
      </p:sp>
      <p:pic>
        <p:nvPicPr>
          <p:cNvPr id="4" name="Picture 3" descr="8-10-10_hot_dog-_dragon_edited_sm.jpg"/>
          <p:cNvPicPr>
            <a:picLocks noChangeAspect="1"/>
          </p:cNvPicPr>
          <p:nvPr/>
        </p:nvPicPr>
        <p:blipFill>
          <a:blip r:embed="rId2" cstate="print"/>
          <a:srcRect r="11903"/>
          <a:stretch>
            <a:fillRect/>
          </a:stretch>
        </p:blipFill>
        <p:spPr>
          <a:xfrm>
            <a:off x="5302935" y="3048000"/>
            <a:ext cx="3612465" cy="307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Overheating: 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If possible, take temperature</a:t>
            </a:r>
          </a:p>
          <a:p>
            <a:pPr lvl="1"/>
            <a:r>
              <a:rPr lang="en-US" dirty="0" smtClean="0"/>
              <a:t>104-106 degrees indicates heat stroke</a:t>
            </a:r>
          </a:p>
          <a:p>
            <a:pPr lvl="1"/>
            <a:r>
              <a:rPr lang="en-US" dirty="0" smtClean="0"/>
              <a:t>Over 105 degrees = medical </a:t>
            </a:r>
            <a:r>
              <a:rPr lang="en-US" dirty="0" smtClean="0"/>
              <a:t>emergency  </a:t>
            </a:r>
            <a:endParaRPr lang="en-US" dirty="0" smtClean="0"/>
          </a:p>
          <a:p>
            <a:pPr lvl="1"/>
            <a:r>
              <a:rPr lang="en-US" dirty="0" smtClean="0"/>
              <a:t>Call vet for guidance</a:t>
            </a:r>
          </a:p>
          <a:p>
            <a:pPr lvl="0"/>
            <a:r>
              <a:rPr lang="en-US" sz="3200" dirty="0" smtClean="0"/>
              <a:t>Move out of the sun and heat; ideally, to an indoor, air conditioned </a:t>
            </a:r>
            <a:r>
              <a:rPr lang="en-US" sz="3200" dirty="0" smtClean="0"/>
              <a:t>location </a:t>
            </a:r>
            <a:endParaRPr lang="en-US" sz="2800" dirty="0" smtClean="0"/>
          </a:p>
          <a:p>
            <a:pPr lvl="0"/>
            <a:r>
              <a:rPr lang="en-US" sz="3200" dirty="0" smtClean="0"/>
              <a:t>Fill a tub with a few inches of cool </a:t>
            </a:r>
            <a:r>
              <a:rPr lang="en-US" sz="3200" dirty="0" smtClean="0"/>
              <a:t>water </a:t>
            </a:r>
            <a:endParaRPr lang="en-US" sz="2800" dirty="0" smtClean="0"/>
          </a:p>
          <a:p>
            <a:pPr lvl="0"/>
            <a:r>
              <a:rPr lang="en-US" sz="3200" dirty="0" smtClean="0"/>
              <a:t>Pour room temperature water over the dog's entire </a:t>
            </a:r>
            <a:r>
              <a:rPr lang="en-US" sz="3200" dirty="0" smtClean="0"/>
              <a:t>body </a:t>
            </a:r>
            <a:endParaRPr lang="en-US" sz="2800" dirty="0" smtClean="0"/>
          </a:p>
          <a:p>
            <a:pPr lvl="0"/>
            <a:r>
              <a:rPr lang="en-US" sz="3200" dirty="0" smtClean="0"/>
              <a:t>Aim a fan at the </a:t>
            </a:r>
            <a:r>
              <a:rPr lang="en-US" sz="3200" dirty="0" smtClean="0"/>
              <a:t>wet dog </a:t>
            </a:r>
            <a:r>
              <a:rPr lang="en-US" sz="3200" dirty="0" smtClean="0"/>
              <a:t>(if a fan is unavailable, fan the dog manually with a magazine or similar item) </a:t>
            </a:r>
            <a:endParaRPr lang="en-US" sz="2800" dirty="0" smtClean="0"/>
          </a:p>
          <a:p>
            <a:r>
              <a:rPr lang="en-US" sz="3200" dirty="0" smtClean="0"/>
              <a:t>Offer a bowl of cold water for </a:t>
            </a:r>
            <a:r>
              <a:rPr lang="en-US" sz="3200" dirty="0" smtClean="0"/>
              <a:t>drinking (not too much at once)</a:t>
            </a:r>
            <a:endParaRPr lang="en-US" sz="3200" dirty="0" smtClean="0"/>
          </a:p>
          <a:p>
            <a:r>
              <a:rPr lang="en-US" sz="3200" dirty="0" smtClean="0"/>
              <a:t>More info:  </a:t>
            </a:r>
            <a:r>
              <a:rPr lang="en-US" sz="3200" dirty="0" smtClean="0">
                <a:solidFill>
                  <a:srgbClr val="3021F7"/>
                </a:solidFill>
              </a:rPr>
              <a:t>http://www.dogscouts.org/uploads/Beating_the_heat-_heat_stroke_prevention.pdf</a:t>
            </a:r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Overheating: What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not use ice cold water – can shock system.</a:t>
            </a:r>
          </a:p>
          <a:p>
            <a:r>
              <a:rPr lang="en-US" dirty="0" smtClean="0"/>
              <a:t>Do not put in deep water – heavy panting or collapse could present drowning risk.</a:t>
            </a:r>
          </a:p>
          <a:p>
            <a:r>
              <a:rPr lang="en-US" dirty="0" smtClean="0"/>
              <a:t>Do not drench coat.  Focus on wetting belly and limbs.  </a:t>
            </a:r>
          </a:p>
          <a:p>
            <a:r>
              <a:rPr lang="en-US" dirty="0" smtClean="0"/>
              <a:t>Do not force to drink – may aspirate or choke if panting too hard.</a:t>
            </a:r>
          </a:p>
          <a:p>
            <a:r>
              <a:rPr lang="en-US" dirty="0" smtClean="0"/>
              <a:t>Fans don’t have effect </a:t>
            </a:r>
            <a:r>
              <a:rPr lang="en-US" dirty="0" smtClean="0"/>
              <a:t>                                    on </a:t>
            </a:r>
            <a:r>
              <a:rPr lang="en-US" dirty="0" smtClean="0"/>
              <a:t>a dry dog. </a:t>
            </a:r>
          </a:p>
          <a:p>
            <a:endParaRPr lang="en-US" dirty="0"/>
          </a:p>
        </p:txBody>
      </p:sp>
      <p:pic>
        <p:nvPicPr>
          <p:cNvPr id="6146" name="Picture 2" descr="http://www.shoppedornot.com/wp-content/uploads/2010/03/dogs-fur-blown-by-fan-shopped-or-not.png"/>
          <p:cNvPicPr>
            <a:picLocks noChangeAspect="1" noChangeArrowheads="1"/>
          </p:cNvPicPr>
          <p:nvPr/>
        </p:nvPicPr>
        <p:blipFill>
          <a:blip r:embed="rId2" cstate="print"/>
          <a:srcRect l="5333" t="7442" b="12558"/>
          <a:stretch>
            <a:fillRect/>
          </a:stretch>
        </p:blipFill>
        <p:spPr bwMode="auto">
          <a:xfrm>
            <a:off x="5369443" y="4572000"/>
            <a:ext cx="377455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it important that my dog be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Excess weight causes stress on heart, lung, liver, kidneys, and </a:t>
            </a:r>
            <a:r>
              <a:rPr lang="en-US" dirty="0" smtClean="0"/>
              <a:t>joints</a:t>
            </a:r>
            <a:endParaRPr lang="en-US" dirty="0" smtClean="0"/>
          </a:p>
          <a:p>
            <a:r>
              <a:rPr lang="en-US" dirty="0" smtClean="0"/>
              <a:t>Increased risk of injury and/or </a:t>
            </a:r>
            <a:r>
              <a:rPr lang="en-US" dirty="0" smtClean="0"/>
              <a:t>overheating</a:t>
            </a:r>
            <a:endParaRPr lang="en-US" dirty="0" smtClean="0"/>
          </a:p>
          <a:p>
            <a:r>
              <a:rPr lang="en-US" dirty="0" smtClean="0"/>
              <a:t>Worsens </a:t>
            </a:r>
            <a:r>
              <a:rPr lang="en-US" dirty="0" smtClean="0"/>
              <a:t>osteoarthritis</a:t>
            </a:r>
            <a:endParaRPr lang="en-US" dirty="0" smtClean="0"/>
          </a:p>
          <a:p>
            <a:r>
              <a:rPr lang="en-US" dirty="0" smtClean="0"/>
              <a:t>Increased risk of </a:t>
            </a:r>
            <a:r>
              <a:rPr lang="en-US" dirty="0" smtClean="0"/>
              <a:t>diabetes</a:t>
            </a:r>
            <a:endParaRPr lang="en-US" dirty="0" smtClean="0"/>
          </a:p>
          <a:p>
            <a:r>
              <a:rPr lang="en-US" dirty="0" smtClean="0"/>
              <a:t>Increased risk during </a:t>
            </a:r>
            <a:r>
              <a:rPr lang="en-US" dirty="0" smtClean="0"/>
              <a:t>surgery</a:t>
            </a:r>
            <a:endParaRPr lang="en-US" dirty="0" smtClean="0"/>
          </a:p>
          <a:p>
            <a:r>
              <a:rPr lang="en-US" dirty="0" smtClean="0"/>
              <a:t>Reduced quality of </a:t>
            </a:r>
            <a:r>
              <a:rPr lang="en-US" dirty="0" smtClean="0"/>
              <a:t>life</a:t>
            </a:r>
            <a:endParaRPr lang="en-US" dirty="0" smtClean="0"/>
          </a:p>
          <a:p>
            <a:r>
              <a:rPr lang="en-US" dirty="0" smtClean="0"/>
              <a:t>Shortened life </a:t>
            </a:r>
            <a:r>
              <a:rPr lang="en-US" dirty="0" smtClean="0"/>
              <a:t>expectancy</a:t>
            </a:r>
            <a:endParaRPr lang="en-US" dirty="0" smtClean="0"/>
          </a:p>
          <a:p>
            <a:r>
              <a:rPr lang="en-US" dirty="0" smtClean="0"/>
              <a:t>Plus, fit dogs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have </a:t>
            </a:r>
            <a:r>
              <a:rPr lang="en-US" dirty="0" smtClean="0"/>
              <a:t>more FUN!!!</a:t>
            </a:r>
          </a:p>
        </p:txBody>
      </p:sp>
      <p:pic>
        <p:nvPicPr>
          <p:cNvPr id="23554" name="Picture 2" descr="pedigreead2_25"/>
          <p:cNvPicPr>
            <a:picLocks noChangeAspect="1" noChangeArrowheads="1"/>
          </p:cNvPicPr>
          <p:nvPr/>
        </p:nvPicPr>
        <p:blipFill>
          <a:blip r:embed="rId2" cstate="print"/>
          <a:srcRect l="8889" t="2730" b="15358"/>
          <a:stretch>
            <a:fillRect/>
          </a:stretch>
        </p:blipFill>
        <p:spPr bwMode="auto">
          <a:xfrm>
            <a:off x="4822825" y="4191000"/>
            <a:ext cx="4321175" cy="252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your Fit Dog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Strength building</a:t>
            </a:r>
          </a:p>
          <a:p>
            <a:r>
              <a:rPr lang="en-US" dirty="0" smtClean="0"/>
              <a:t>Body awareness (</a:t>
            </a:r>
            <a:r>
              <a:rPr lang="en-US" dirty="0" err="1" smtClean="0"/>
              <a:t>proprioception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Massage</a:t>
            </a:r>
          </a:p>
          <a:p>
            <a:r>
              <a:rPr lang="en-US" dirty="0" smtClean="0"/>
              <a:t>Proper Nutrition</a:t>
            </a:r>
            <a:endParaRPr lang="en-US" dirty="0"/>
          </a:p>
        </p:txBody>
      </p:sp>
      <p:pic>
        <p:nvPicPr>
          <p:cNvPr id="5" name="Picture 4" descr="1-29-10 egg 2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946189"/>
            <a:ext cx="2156791" cy="4663333"/>
          </a:xfrm>
          <a:prstGeom prst="rect">
            <a:avLst/>
          </a:prstGeom>
        </p:spPr>
      </p:pic>
      <p:pic>
        <p:nvPicPr>
          <p:cNvPr id="5122" name="Picture 2" descr="http://www.totalpetmagazine.com/images/dog-rea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038600" cy="2626932"/>
          </a:xfrm>
          <a:prstGeom prst="rect">
            <a:avLst/>
          </a:prstGeom>
          <a:noFill/>
        </p:spPr>
      </p:pic>
      <p:pic>
        <p:nvPicPr>
          <p:cNvPr id="4" name="Picture 3" descr="Maebe 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124200"/>
            <a:ext cx="2628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Remember: Be A Good Dog Scout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492752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Clean up after your </a:t>
            </a:r>
            <a:r>
              <a:rPr lang="en-US" dirty="0" smtClean="0"/>
              <a:t>dog</a:t>
            </a:r>
            <a:endParaRPr lang="en-US" dirty="0" smtClean="0"/>
          </a:p>
          <a:p>
            <a:r>
              <a:rPr lang="en-US" dirty="0" smtClean="0"/>
              <a:t>Follow area use </a:t>
            </a:r>
            <a:r>
              <a:rPr lang="en-US" dirty="0" smtClean="0"/>
              <a:t>rules</a:t>
            </a:r>
            <a:endParaRPr lang="en-US" dirty="0" smtClean="0"/>
          </a:p>
          <a:p>
            <a:r>
              <a:rPr lang="en-US" dirty="0" smtClean="0"/>
              <a:t>If sharing a trail with other users, dog should not cause a disruption or pose a </a:t>
            </a:r>
            <a:r>
              <a:rPr lang="en-US" dirty="0" smtClean="0"/>
              <a:t>danger</a:t>
            </a:r>
          </a:p>
          <a:p>
            <a:r>
              <a:rPr lang="en-US" dirty="0" smtClean="0"/>
              <a:t>Maintain </a:t>
            </a:r>
            <a:r>
              <a:rPr lang="en-US" dirty="0" smtClean="0"/>
              <a:t>leash </a:t>
            </a:r>
            <a:r>
              <a:rPr lang="en-US" dirty="0" smtClean="0"/>
              <a:t>manners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farm4.static.flickr.com/3018/2686732942_5176e7b1fc_o.gif"/>
          <p:cNvPicPr>
            <a:picLocks noChangeAspect="1" noChangeArrowheads="1"/>
          </p:cNvPicPr>
          <p:nvPr/>
        </p:nvPicPr>
        <p:blipFill>
          <a:blip r:embed="rId2" cstate="print"/>
          <a:srcRect b="9728"/>
          <a:stretch>
            <a:fillRect/>
          </a:stretch>
        </p:blipFill>
        <p:spPr bwMode="auto">
          <a:xfrm>
            <a:off x="4905375" y="1524000"/>
            <a:ext cx="4238625" cy="495396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0678"/>
            <a:ext cx="2590799" cy="18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029200"/>
            <a:ext cx="195201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Structure, Conditioning, Strength and Stretching </a:t>
            </a:r>
          </a:p>
          <a:p>
            <a:pPr lvl="1"/>
            <a:r>
              <a:rPr lang="en-US" dirty="0" smtClean="0"/>
              <a:t>Chris Zink:</a:t>
            </a:r>
          </a:p>
          <a:p>
            <a:pPr lvl="2"/>
            <a:r>
              <a:rPr lang="en-US" dirty="0" smtClean="0"/>
              <a:t>Peak Performance: Coaching the Canine Athlete</a:t>
            </a:r>
          </a:p>
          <a:p>
            <a:pPr lvl="2"/>
            <a:r>
              <a:rPr lang="en-US" dirty="0" smtClean="0"/>
              <a:t>The Agility Advantage</a:t>
            </a:r>
          </a:p>
          <a:p>
            <a:pPr lvl="2"/>
            <a:r>
              <a:rPr lang="en-US" dirty="0" smtClean="0"/>
              <a:t>DVD:  Building the Canine Athlete</a:t>
            </a:r>
          </a:p>
          <a:p>
            <a:pPr lvl="1"/>
            <a:r>
              <a:rPr lang="en-US" dirty="0" smtClean="0"/>
              <a:t>Debbie Gross-Saunders:</a:t>
            </a:r>
          </a:p>
          <a:p>
            <a:pPr lvl="2"/>
            <a:r>
              <a:rPr lang="en-US" dirty="0" smtClean="0"/>
              <a:t>Getting on the Ball (1 and 2) DVDs</a:t>
            </a:r>
          </a:p>
          <a:p>
            <a:pPr lvl="2"/>
            <a:r>
              <a:rPr lang="en-US" dirty="0" smtClean="0"/>
              <a:t>Strengthening the Performance Dog DVD</a:t>
            </a:r>
          </a:p>
          <a:p>
            <a:pPr lvl="2"/>
            <a:r>
              <a:rPr lang="en-US" dirty="0" smtClean="0"/>
              <a:t>Stretching the Performance Dog DVD</a:t>
            </a:r>
          </a:p>
          <a:p>
            <a:pPr lvl="2"/>
            <a:r>
              <a:rPr lang="en-US" dirty="0" smtClean="0"/>
              <a:t>Numerous articles in Clean Run magazine (www.cleanrun.com)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Massage:</a:t>
            </a:r>
          </a:p>
          <a:p>
            <a:pPr lvl="1"/>
            <a:r>
              <a:rPr lang="en-US" dirty="0" smtClean="0"/>
              <a:t>Book: </a:t>
            </a:r>
            <a:r>
              <a:rPr lang="en-US" dirty="0" smtClean="0"/>
              <a:t>Canine </a:t>
            </a:r>
            <a:r>
              <a:rPr lang="en-US" dirty="0" smtClean="0"/>
              <a:t>Massage in Plain English by Natalie Winter</a:t>
            </a:r>
          </a:p>
          <a:p>
            <a:pPr lvl="1"/>
            <a:r>
              <a:rPr lang="en-US" dirty="0" smtClean="0"/>
              <a:t>DVD:  How to Massage Your Dog (Maria </a:t>
            </a:r>
            <a:r>
              <a:rPr lang="en-US" dirty="0" err="1" smtClean="0"/>
              <a:t>Duthie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Nutrition:</a:t>
            </a:r>
          </a:p>
          <a:p>
            <a:pPr lvl="1"/>
            <a:r>
              <a:rPr lang="en-US" dirty="0" smtClean="0"/>
              <a:t>Performance Dog Nutrition by </a:t>
            </a:r>
            <a:r>
              <a:rPr lang="en-US" dirty="0" err="1" smtClean="0"/>
              <a:t>Jocelynn</a:t>
            </a:r>
            <a:r>
              <a:rPr lang="en-US" dirty="0" smtClean="0"/>
              <a:t> Jacobs</a:t>
            </a:r>
          </a:p>
          <a:p>
            <a:pPr lvl="1"/>
            <a:r>
              <a:rPr lang="en-US" dirty="0" smtClean="0"/>
              <a:t>K9 Kitchen: The Truth Behind the Hype by Monica Segal</a:t>
            </a:r>
          </a:p>
          <a:p>
            <a:pPr lvl="1"/>
            <a:r>
              <a:rPr lang="en-US" dirty="0" smtClean="0"/>
              <a:t>The Whole Dog Journal (www.whole-dog-journal.com)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my dog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1352" cy="4495800"/>
          </a:xfrm>
        </p:spPr>
        <p:txBody>
          <a:bodyPr/>
          <a:lstStyle/>
          <a:p>
            <a:r>
              <a:rPr lang="en-US" dirty="0" smtClean="0"/>
              <a:t>All ribs should be easily palpable, but not visible.</a:t>
            </a:r>
          </a:p>
          <a:p>
            <a:pPr lvl="1"/>
            <a:r>
              <a:rPr lang="en-US" dirty="0" smtClean="0"/>
              <a:t>Some breeds, such as sight hounds, may have visible ribs even at healthy weight.</a:t>
            </a:r>
          </a:p>
          <a:p>
            <a:r>
              <a:rPr lang="en-US" dirty="0" smtClean="0"/>
              <a:t>Abdominal tuck visible when viewed from side.</a:t>
            </a:r>
          </a:p>
          <a:p>
            <a:r>
              <a:rPr lang="en-US" dirty="0" smtClean="0"/>
              <a:t>Waistline evident when viewed from top.</a:t>
            </a:r>
          </a:p>
          <a:p>
            <a:r>
              <a:rPr lang="en-US" dirty="0" smtClean="0"/>
              <a:t>Estimated 25-40% of pet dogs are overweight.</a:t>
            </a:r>
          </a:p>
          <a:p>
            <a:endParaRPr lang="en-US" dirty="0"/>
          </a:p>
        </p:txBody>
      </p:sp>
      <p:pic>
        <p:nvPicPr>
          <p:cNvPr id="4" name="Picture 3" descr="Bear 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572000"/>
            <a:ext cx="2895600" cy="2068984"/>
          </a:xfrm>
          <a:prstGeom prst="rect">
            <a:avLst/>
          </a:prstGeom>
        </p:spPr>
      </p:pic>
      <p:pic>
        <p:nvPicPr>
          <p:cNvPr id="5" name="Picture 4" descr="SANY2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724400"/>
            <a:ext cx="385108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g_weight_chart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7162800" cy="6230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to Get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Evaluate current fitness level of both dog and </a:t>
            </a:r>
            <a:r>
              <a:rPr lang="en-US" dirty="0" smtClean="0"/>
              <a:t>yourself</a:t>
            </a:r>
            <a:endParaRPr lang="en-US" dirty="0" smtClean="0"/>
          </a:p>
          <a:p>
            <a:pPr lvl="1"/>
            <a:r>
              <a:rPr lang="en-US" dirty="0" smtClean="0"/>
              <a:t>How much exercise is dog getting currently?</a:t>
            </a:r>
          </a:p>
          <a:p>
            <a:pPr lvl="1"/>
            <a:r>
              <a:rPr lang="en-US" dirty="0" smtClean="0"/>
              <a:t>What kind of shape is my dog already in?</a:t>
            </a:r>
          </a:p>
          <a:p>
            <a:r>
              <a:rPr lang="en-US" dirty="0" smtClean="0"/>
              <a:t>Start </a:t>
            </a:r>
            <a:r>
              <a:rPr lang="en-US" dirty="0" smtClean="0"/>
              <a:t>gradually </a:t>
            </a:r>
            <a:r>
              <a:rPr lang="en-US" dirty="0" smtClean="0"/>
              <a:t>and build up to desired fitness </a:t>
            </a:r>
            <a:r>
              <a:rPr lang="en-US" dirty="0" smtClean="0"/>
              <a:t>level</a:t>
            </a:r>
            <a:endParaRPr lang="en-US" dirty="0" smtClean="0"/>
          </a:p>
          <a:p>
            <a:r>
              <a:rPr lang="en-US" dirty="0" smtClean="0"/>
              <a:t>May want to consult veterinarian before starting exercise program, especially if your dog has known health or structural </a:t>
            </a:r>
            <a:r>
              <a:rPr lang="en-US" dirty="0" smtClean="0"/>
              <a:t>issues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Puppies and older dogs:</a:t>
            </a:r>
          </a:p>
          <a:p>
            <a:pPr lvl="1"/>
            <a:r>
              <a:rPr lang="en-US" dirty="0" smtClean="0"/>
              <a:t>Minimize high impact/long duration activities for young puppies while growth plates are closing</a:t>
            </a:r>
          </a:p>
          <a:p>
            <a:pPr lvl="1"/>
            <a:r>
              <a:rPr lang="en-US" dirty="0" smtClean="0"/>
              <a:t>Keep an eye on your older dog for </a:t>
            </a:r>
            <a:r>
              <a:rPr lang="en-US" dirty="0" smtClean="0"/>
              <a:t> </a:t>
            </a:r>
            <a:r>
              <a:rPr lang="en-US" dirty="0" smtClean="0"/>
              <a:t>                   </a:t>
            </a:r>
            <a:r>
              <a:rPr lang="en-US" dirty="0" smtClean="0"/>
              <a:t>signs </a:t>
            </a:r>
            <a:r>
              <a:rPr lang="en-US" dirty="0" smtClean="0"/>
              <a:t>of soreness, tiring faster, etc.</a:t>
            </a:r>
          </a:p>
          <a:p>
            <a:r>
              <a:rPr lang="en-US" dirty="0" err="1" smtClean="0"/>
              <a:t>Brachycephalic</a:t>
            </a:r>
            <a:r>
              <a:rPr lang="en-US" dirty="0" smtClean="0"/>
              <a:t> </a:t>
            </a:r>
            <a:r>
              <a:rPr lang="en-US" dirty="0" smtClean="0"/>
              <a:t>(short snout) breeds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prone to heat exhaustion.  </a:t>
            </a:r>
            <a:r>
              <a:rPr lang="en-US" dirty="0" smtClean="0"/>
              <a:t>                           Watch </a:t>
            </a:r>
            <a:r>
              <a:rPr lang="en-US" dirty="0" smtClean="0"/>
              <a:t>carefully in warmer temps.</a:t>
            </a:r>
          </a:p>
          <a:p>
            <a:r>
              <a:rPr lang="en-US" dirty="0" smtClean="0"/>
              <a:t>Dogs with health conditions </a:t>
            </a:r>
            <a:r>
              <a:rPr lang="en-US" dirty="0" smtClean="0"/>
              <a:t>                            or </a:t>
            </a:r>
            <a:r>
              <a:rPr lang="en-US" dirty="0" smtClean="0"/>
              <a:t>structural problems</a:t>
            </a:r>
          </a:p>
          <a:p>
            <a:endParaRPr lang="en-US" dirty="0"/>
          </a:p>
        </p:txBody>
      </p:sp>
      <p:pic>
        <p:nvPicPr>
          <p:cNvPr id="5" name="Picture 4" descr="12-26 Frisbee Face.jpg"/>
          <p:cNvPicPr>
            <a:picLocks noChangeAspect="1"/>
          </p:cNvPicPr>
          <p:nvPr/>
        </p:nvPicPr>
        <p:blipFill>
          <a:blip r:embed="rId2" cstate="print"/>
          <a:srcRect l="27703" t="11024" r="21622" b="31102"/>
          <a:stretch>
            <a:fillRect/>
          </a:stretch>
        </p:blipFill>
        <p:spPr>
          <a:xfrm>
            <a:off x="7086600" y="2825495"/>
            <a:ext cx="2057400" cy="403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exercise?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Aerobic activity – get dog’s heart rate up for at least 15 minutes at a time</a:t>
            </a:r>
          </a:p>
          <a:p>
            <a:r>
              <a:rPr lang="en-US" dirty="0" smtClean="0"/>
              <a:t>Lots of possibilities:</a:t>
            </a:r>
          </a:p>
          <a:p>
            <a:pPr lvl="1"/>
            <a:r>
              <a:rPr lang="en-US" dirty="0" smtClean="0"/>
              <a:t>Walking/hiking</a:t>
            </a:r>
          </a:p>
          <a:p>
            <a:pPr lvl="1"/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Cycling</a:t>
            </a:r>
          </a:p>
          <a:p>
            <a:pPr lvl="1"/>
            <a:r>
              <a:rPr lang="en-US" dirty="0" smtClean="0"/>
              <a:t>Skijoring</a:t>
            </a:r>
          </a:p>
          <a:p>
            <a:pPr lvl="1"/>
            <a:r>
              <a:rPr lang="en-US" dirty="0" smtClean="0"/>
              <a:t>Swimming</a:t>
            </a:r>
          </a:p>
          <a:p>
            <a:pPr lvl="1"/>
            <a:r>
              <a:rPr lang="en-US" dirty="0" smtClean="0"/>
              <a:t>Fetch/Frisbee</a:t>
            </a:r>
          </a:p>
          <a:p>
            <a:pPr lvl="1"/>
            <a:r>
              <a:rPr lang="en-US" dirty="0" smtClean="0"/>
              <a:t>Treadmill</a:t>
            </a:r>
          </a:p>
          <a:p>
            <a:pPr lvl="1"/>
            <a:r>
              <a:rPr lang="en-US" dirty="0" smtClean="0"/>
              <a:t>Restrained recalls</a:t>
            </a:r>
          </a:p>
          <a:p>
            <a:r>
              <a:rPr lang="en-US" dirty="0" smtClean="0"/>
              <a:t>Anything aerobic you and </a:t>
            </a:r>
            <a:r>
              <a:rPr lang="en-US" dirty="0" smtClean="0"/>
              <a:t>                                                            the </a:t>
            </a:r>
            <a:r>
              <a:rPr lang="en-US" dirty="0" smtClean="0"/>
              <a:t>dog do together!</a:t>
            </a:r>
            <a:endParaRPr lang="en-US" dirty="0"/>
          </a:p>
        </p:txBody>
      </p:sp>
      <p:pic>
        <p:nvPicPr>
          <p:cNvPr id="4" name="Picture 3" descr="Orig photo of Angela and Cade.JPG"/>
          <p:cNvPicPr>
            <a:picLocks noChangeAspect="1"/>
          </p:cNvPicPr>
          <p:nvPr/>
        </p:nvPicPr>
        <p:blipFill>
          <a:blip r:embed="rId2" cstate="print"/>
          <a:srcRect l="13333" t="15556" r="41667" b="4444"/>
          <a:stretch>
            <a:fillRect/>
          </a:stretch>
        </p:blipFill>
        <p:spPr>
          <a:xfrm>
            <a:off x="5410200" y="2057400"/>
            <a:ext cx="337185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I can’t keep up with my dog?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4008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ways to participate and interact with the dog as much as possible with your own fitness and mobility.</a:t>
            </a:r>
          </a:p>
          <a:p>
            <a:r>
              <a:rPr lang="en-US" dirty="0" smtClean="0"/>
              <a:t>Playing fetch, training dog to walk on treadmill, letting dog swim, playing recall games between multiple members of the family – all can get dog moving even if you aren’t able.</a:t>
            </a:r>
          </a:p>
          <a:p>
            <a:r>
              <a:rPr lang="en-US" dirty="0" smtClean="0"/>
              <a:t>But, turning the dog out into the backyard to entertain himself does not count!</a:t>
            </a:r>
            <a:endParaRPr lang="en-US" dirty="0"/>
          </a:p>
        </p:txBody>
      </p:sp>
      <p:pic>
        <p:nvPicPr>
          <p:cNvPr id="4" name="Picture 3" descr="Camp3 2008 DSC_002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8721" y="1981200"/>
            <a:ext cx="2575279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 too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Raymond </a:t>
            </a:r>
            <a:r>
              <a:rPr lang="en-US" dirty="0" err="1" smtClean="0"/>
              <a:t>Coppinger</a:t>
            </a:r>
            <a:r>
              <a:rPr lang="en-US" dirty="0" smtClean="0"/>
              <a:t>: “dogs are the world’s best endurance </a:t>
            </a:r>
            <a:r>
              <a:rPr lang="en-US" dirty="0" smtClean="0"/>
              <a:t>athletes”</a:t>
            </a:r>
            <a:endParaRPr lang="en-US" dirty="0" smtClean="0"/>
          </a:p>
          <a:p>
            <a:r>
              <a:rPr lang="en-US" dirty="0" smtClean="0"/>
              <a:t>Still, they can’t go from couch potato or weekend warrior to Iditarod racer </a:t>
            </a:r>
            <a:r>
              <a:rPr lang="en-US" dirty="0" smtClean="0"/>
              <a:t>overnight</a:t>
            </a:r>
            <a:endParaRPr lang="en-US" dirty="0" smtClean="0"/>
          </a:p>
          <a:p>
            <a:r>
              <a:rPr lang="en-US" dirty="0" smtClean="0"/>
              <a:t>Start at current fitness level, and build gradually over several </a:t>
            </a:r>
            <a:r>
              <a:rPr lang="en-US" dirty="0" smtClean="0"/>
              <a:t>weeks</a:t>
            </a:r>
            <a:endParaRPr lang="en-US" dirty="0" smtClean="0"/>
          </a:p>
          <a:p>
            <a:r>
              <a:rPr lang="en-US" dirty="0" smtClean="0"/>
              <a:t>Build in rest </a:t>
            </a:r>
            <a:r>
              <a:rPr lang="en-US" dirty="0" smtClean="0"/>
              <a:t>days</a:t>
            </a:r>
            <a:endParaRPr lang="en-US" dirty="0" smtClean="0"/>
          </a:p>
          <a:p>
            <a:r>
              <a:rPr lang="en-US" dirty="0" smtClean="0"/>
              <a:t>Monitor dog for signs of soreness, lameness, </a:t>
            </a:r>
            <a:r>
              <a:rPr lang="en-US" dirty="0" smtClean="0"/>
              <a:t>lethargy</a:t>
            </a:r>
            <a:endParaRPr lang="en-US" dirty="0" smtClean="0"/>
          </a:p>
          <a:p>
            <a:r>
              <a:rPr lang="en-US" dirty="0" smtClean="0"/>
              <a:t>This should be fun – don’t force dog (or yourself) to do too much too </a:t>
            </a:r>
            <a:r>
              <a:rPr lang="en-US" dirty="0" smtClean="0"/>
              <a:t>soon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smtClean="0"/>
              <a:t>goals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355</TotalTime>
  <Words>1272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K9 Fitness badge o&amp;S</vt:lpstr>
      <vt:lpstr>Why is it important that my dog be fit?</vt:lpstr>
      <vt:lpstr>Is my dog fit?</vt:lpstr>
      <vt:lpstr>Slide 4</vt:lpstr>
      <vt:lpstr>Getting Ready to Get Fit</vt:lpstr>
      <vt:lpstr>Individual Considerations</vt:lpstr>
      <vt:lpstr>What type of exercise?</vt:lpstr>
      <vt:lpstr>What if I can’t keep up with my dog?</vt:lpstr>
      <vt:lpstr>How much is too much?</vt:lpstr>
      <vt:lpstr>High Impact Activities</vt:lpstr>
      <vt:lpstr>Workout Safety</vt:lpstr>
      <vt:lpstr>Safety Gear</vt:lpstr>
      <vt:lpstr>Other Fun Optional Gear</vt:lpstr>
      <vt:lpstr>Before and After</vt:lpstr>
      <vt:lpstr>Stretching</vt:lpstr>
      <vt:lpstr>Safety on the Go</vt:lpstr>
      <vt:lpstr>Overheating: Signs</vt:lpstr>
      <vt:lpstr>Overheating: What to Do</vt:lpstr>
      <vt:lpstr>Overheating: What NOT to Do</vt:lpstr>
      <vt:lpstr>Maintaining your Fit Dog </vt:lpstr>
      <vt:lpstr>Remember: Be A Good Dog Scout</vt:lpstr>
      <vt:lpstr>Resources: </vt:lpstr>
      <vt:lpstr>Resources</vt:lpstr>
    </vt:vector>
  </TitlesOfParts>
  <Company>University of Michigan Hospital and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Dog badge o&amp;S</dc:title>
  <dc:creator>aschmo</dc:creator>
  <cp:lastModifiedBy>Chris</cp:lastModifiedBy>
  <cp:revision>45</cp:revision>
  <dcterms:created xsi:type="dcterms:W3CDTF">2010-08-20T18:47:44Z</dcterms:created>
  <dcterms:modified xsi:type="dcterms:W3CDTF">2010-09-24T23:54:00Z</dcterms:modified>
</cp:coreProperties>
</file>